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Futura" panose="020B0604020202020204" charset="0"/>
      <p:regular r:id="rId20"/>
    </p:embeddedFont>
    <p:embeddedFont>
      <p:font typeface="Futura Bold" panose="020B0604020202020204" charset="0"/>
      <p:regular r:id="rId21"/>
    </p:embeddedFont>
    <p:embeddedFont>
      <p:font typeface="Futura Italics" panose="020B0604020202020204" charset="0"/>
      <p:regular r:id="rId22"/>
    </p:embeddedFont>
    <p:embeddedFont>
      <p:font typeface="League Spartan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osha.gov/safetypays/estimato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ls.gov/iif/home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27191" y="7915363"/>
            <a:ext cx="6814452" cy="1703613"/>
          </a:xfrm>
          <a:custGeom>
            <a:avLst/>
            <a:gdLst/>
            <a:ahLst/>
            <a:cxnLst/>
            <a:rect l="l" t="t" r="r" b="b"/>
            <a:pathLst>
              <a:path w="6814452" h="1703613">
                <a:moveTo>
                  <a:pt x="0" y="0"/>
                </a:moveTo>
                <a:lnTo>
                  <a:pt x="6814452" y="0"/>
                </a:lnTo>
                <a:lnTo>
                  <a:pt x="6814452" y="1703613"/>
                </a:lnTo>
                <a:lnTo>
                  <a:pt x="0" y="1703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25474" y="-1607524"/>
            <a:ext cx="18514185" cy="8042859"/>
          </a:xfrm>
          <a:custGeom>
            <a:avLst/>
            <a:gdLst/>
            <a:ahLst/>
            <a:cxnLst/>
            <a:rect l="l" t="t" r="r" b="b"/>
            <a:pathLst>
              <a:path w="18514185" h="8042859">
                <a:moveTo>
                  <a:pt x="0" y="0"/>
                </a:moveTo>
                <a:lnTo>
                  <a:pt x="18514185" y="0"/>
                </a:lnTo>
                <a:lnTo>
                  <a:pt x="18514185" y="8042859"/>
                </a:lnTo>
                <a:lnTo>
                  <a:pt x="0" y="80428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236" b="-22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3756" y="6749660"/>
            <a:ext cx="17861322" cy="68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6"/>
              </a:lnSpc>
            </a:pPr>
            <a:r>
              <a:rPr lang="en-US" sz="40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The Impact of </a:t>
            </a:r>
            <a:r>
              <a:rPr lang="en-US" sz="4000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Return-to-Work Programs</a:t>
            </a:r>
            <a:r>
              <a:rPr lang="en-US" sz="40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 for Employers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13363" y="7750070"/>
            <a:ext cx="5061273" cy="33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4"/>
              </a:lnSpc>
            </a:pPr>
            <a:r>
              <a:rPr lang="en-US" sz="2389" i="1" dirty="0">
                <a:solidFill>
                  <a:srgbClr val="23496D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presented 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1943100"/>
            <a:ext cx="15590520" cy="6830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0"/>
              </a:lnSpc>
            </a:pPr>
            <a:r>
              <a:rPr lang="en-US" sz="3200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RTW coordinators should designate medical providers to suggest to injured employees. To do this, RTW coordinators should:</a:t>
            </a:r>
          </a:p>
          <a:p>
            <a:pPr marL="904826" lvl="1" indent="-452413" algn="l">
              <a:lnSpc>
                <a:spcPts val="5390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Identify qualified occupational medicine facilities and establish rapport.</a:t>
            </a:r>
          </a:p>
          <a:p>
            <a:pPr marL="904826" lvl="1" indent="-452413" algn="l">
              <a:lnSpc>
                <a:spcPts val="5390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Invite physicians to tour facilities to understand the physical and environmental demands of the job.</a:t>
            </a:r>
          </a:p>
          <a:p>
            <a:pPr marL="904826" lvl="1" indent="-452413" algn="l">
              <a:lnSpc>
                <a:spcPts val="5390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Provide physicians with detailed job descriptions, modified and transitional work descriptions, and any paperwork needed during an employee’s return to work.</a:t>
            </a:r>
          </a:p>
          <a:p>
            <a:pPr marL="904826" lvl="1" indent="-452413" algn="l">
              <a:lnSpc>
                <a:spcPts val="5390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Establish expectations of accommodating restrictions and long-term goals.</a:t>
            </a:r>
          </a:p>
          <a:p>
            <a:pPr marL="904826" lvl="1" indent="-452413" algn="l">
              <a:lnSpc>
                <a:spcPts val="5390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Establish main contacts at medical facilities.</a:t>
            </a:r>
          </a:p>
          <a:p>
            <a:pPr marL="904826" lvl="1" indent="-452413" algn="l">
              <a:lnSpc>
                <a:spcPts val="5390"/>
              </a:lnSpc>
            </a:pPr>
            <a:endParaRPr lang="en-US" sz="3500" dirty="0">
              <a:solidFill>
                <a:srgbClr val="23496D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8740" y="951394"/>
            <a:ext cx="15590520" cy="726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5200" dirty="0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Components of an RTW Program (continued)</a:t>
            </a:r>
          </a:p>
        </p:txBody>
      </p:sp>
      <p:sp>
        <p:nvSpPr>
          <p:cNvPr id="4" name="Freeform 4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1095375"/>
            <a:ext cx="15590520" cy="854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8"/>
              </a:lnSpc>
            </a:pPr>
            <a:r>
              <a:rPr lang="en-US" sz="6100">
                <a:solidFill>
                  <a:srgbClr val="A4BF3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Employee </a:t>
            </a:r>
            <a:r>
              <a:rPr lang="en-US" sz="6100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Benefits of an RTW Program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043261" y="2640356"/>
            <a:ext cx="3218649" cy="3218649"/>
            <a:chOff x="0" y="0"/>
            <a:chExt cx="4291532" cy="4291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91584" cy="4291584"/>
            </a:xfrm>
            <a:custGeom>
              <a:avLst/>
              <a:gdLst/>
              <a:ahLst/>
              <a:cxnLst/>
              <a:rect l="l" t="t" r="r" b="b"/>
              <a:pathLst>
                <a:path w="4291584" h="4291584">
                  <a:moveTo>
                    <a:pt x="0" y="2145792"/>
                  </a:moveTo>
                  <a:cubicBezTo>
                    <a:pt x="0" y="960755"/>
                    <a:pt x="960755" y="0"/>
                    <a:pt x="2145792" y="0"/>
                  </a:cubicBezTo>
                  <a:cubicBezTo>
                    <a:pt x="3330829" y="0"/>
                    <a:pt x="4291584" y="960755"/>
                    <a:pt x="4291584" y="2145792"/>
                  </a:cubicBezTo>
                  <a:cubicBezTo>
                    <a:pt x="4291584" y="3330829"/>
                    <a:pt x="3330829" y="4291584"/>
                    <a:pt x="2145792" y="4291584"/>
                  </a:cubicBezTo>
                  <a:cubicBezTo>
                    <a:pt x="960755" y="4291584"/>
                    <a:pt x="0" y="3330829"/>
                    <a:pt x="0" y="2145792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91532" cy="4348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Maintains employees’ productive mindset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28320" y="2640356"/>
            <a:ext cx="3218649" cy="3218649"/>
            <a:chOff x="0" y="0"/>
            <a:chExt cx="4291532" cy="42915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91584" cy="4291584"/>
            </a:xfrm>
            <a:custGeom>
              <a:avLst/>
              <a:gdLst/>
              <a:ahLst/>
              <a:cxnLst/>
              <a:rect l="l" t="t" r="r" b="b"/>
              <a:pathLst>
                <a:path w="4291584" h="4291584">
                  <a:moveTo>
                    <a:pt x="0" y="2145792"/>
                  </a:moveTo>
                  <a:cubicBezTo>
                    <a:pt x="0" y="960755"/>
                    <a:pt x="960755" y="0"/>
                    <a:pt x="2145792" y="0"/>
                  </a:cubicBezTo>
                  <a:cubicBezTo>
                    <a:pt x="3330829" y="0"/>
                    <a:pt x="4291584" y="960755"/>
                    <a:pt x="4291584" y="2145792"/>
                  </a:cubicBezTo>
                  <a:cubicBezTo>
                    <a:pt x="4291584" y="3330829"/>
                    <a:pt x="3330829" y="4291584"/>
                    <a:pt x="2145792" y="4291584"/>
                  </a:cubicBezTo>
                  <a:cubicBezTo>
                    <a:pt x="960755" y="4291584"/>
                    <a:pt x="0" y="3330829"/>
                    <a:pt x="0" y="2145792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291532" cy="4348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Reduces employees’ financial challenges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289170" y="2263998"/>
            <a:ext cx="3699330" cy="3699330"/>
            <a:chOff x="0" y="0"/>
            <a:chExt cx="4932440" cy="49324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32426" cy="4932426"/>
            </a:xfrm>
            <a:custGeom>
              <a:avLst/>
              <a:gdLst/>
              <a:ahLst/>
              <a:cxnLst/>
              <a:rect l="l" t="t" r="r" b="b"/>
              <a:pathLst>
                <a:path w="4932426" h="4932426">
                  <a:moveTo>
                    <a:pt x="0" y="2466213"/>
                  </a:moveTo>
                  <a:cubicBezTo>
                    <a:pt x="0" y="1104138"/>
                    <a:pt x="1104138" y="0"/>
                    <a:pt x="2466213" y="0"/>
                  </a:cubicBezTo>
                  <a:cubicBezTo>
                    <a:pt x="3828288" y="0"/>
                    <a:pt x="4932426" y="1104138"/>
                    <a:pt x="4932426" y="2466213"/>
                  </a:cubicBezTo>
                  <a:cubicBezTo>
                    <a:pt x="4932426" y="3828288"/>
                    <a:pt x="3828288" y="4932426"/>
                    <a:pt x="2466213" y="4932426"/>
                  </a:cubicBezTo>
                  <a:cubicBezTo>
                    <a:pt x="1104138" y="4932426"/>
                    <a:pt x="0" y="3828288"/>
                    <a:pt x="0" y="2466213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932440" cy="49895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Keeps employees more connected to the workplace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137340" y="5614476"/>
            <a:ext cx="4130324" cy="4130324"/>
            <a:chOff x="0" y="0"/>
            <a:chExt cx="5507098" cy="55070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07101" cy="5507101"/>
            </a:xfrm>
            <a:custGeom>
              <a:avLst/>
              <a:gdLst/>
              <a:ahLst/>
              <a:cxnLst/>
              <a:rect l="l" t="t" r="r" b="b"/>
              <a:pathLst>
                <a:path w="5507101" h="5507101">
                  <a:moveTo>
                    <a:pt x="0" y="2753487"/>
                  </a:moveTo>
                  <a:cubicBezTo>
                    <a:pt x="0" y="1232789"/>
                    <a:pt x="1232789" y="0"/>
                    <a:pt x="2753487" y="0"/>
                  </a:cubicBezTo>
                  <a:cubicBezTo>
                    <a:pt x="4274185" y="0"/>
                    <a:pt x="5507101" y="1232789"/>
                    <a:pt x="5507101" y="2753487"/>
                  </a:cubicBezTo>
                  <a:cubicBezTo>
                    <a:pt x="5507101" y="4274185"/>
                    <a:pt x="4274312" y="5507101"/>
                    <a:pt x="2753487" y="5507101"/>
                  </a:cubicBezTo>
                  <a:cubicBezTo>
                    <a:pt x="1232662" y="5507101"/>
                    <a:pt x="0" y="4274312"/>
                    <a:pt x="0" y="2753487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5507098" cy="5564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Prevents employees from becoming dependent on </a:t>
              </a:r>
            </a:p>
            <a:p>
              <a:pPr algn="ctr">
                <a:lnSpc>
                  <a:spcPts val="3240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a disability system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943187" y="5963328"/>
            <a:ext cx="3218649" cy="3218649"/>
            <a:chOff x="0" y="0"/>
            <a:chExt cx="4291532" cy="429153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91584" cy="4291584"/>
            </a:xfrm>
            <a:custGeom>
              <a:avLst/>
              <a:gdLst/>
              <a:ahLst/>
              <a:cxnLst/>
              <a:rect l="l" t="t" r="r" b="b"/>
              <a:pathLst>
                <a:path w="4291584" h="4291584">
                  <a:moveTo>
                    <a:pt x="0" y="2145792"/>
                  </a:moveTo>
                  <a:cubicBezTo>
                    <a:pt x="0" y="960755"/>
                    <a:pt x="960755" y="0"/>
                    <a:pt x="2145792" y="0"/>
                  </a:cubicBezTo>
                  <a:cubicBezTo>
                    <a:pt x="3330829" y="0"/>
                    <a:pt x="4291584" y="960755"/>
                    <a:pt x="4291584" y="2145792"/>
                  </a:cubicBezTo>
                  <a:cubicBezTo>
                    <a:pt x="4291584" y="3330829"/>
                    <a:pt x="3330829" y="4291584"/>
                    <a:pt x="2145792" y="4291584"/>
                  </a:cubicBezTo>
                  <a:cubicBezTo>
                    <a:pt x="960755" y="4291584"/>
                    <a:pt x="0" y="3330829"/>
                    <a:pt x="0" y="2145792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4291532" cy="4348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 dirty="0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Provides a sense of security and stability for employees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035024" y="6054768"/>
            <a:ext cx="3929134" cy="3929134"/>
            <a:chOff x="0" y="0"/>
            <a:chExt cx="5238846" cy="523884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38877" cy="5238877"/>
            </a:xfrm>
            <a:custGeom>
              <a:avLst/>
              <a:gdLst/>
              <a:ahLst/>
              <a:cxnLst/>
              <a:rect l="l" t="t" r="r" b="b"/>
              <a:pathLst>
                <a:path w="5238877" h="5238877">
                  <a:moveTo>
                    <a:pt x="0" y="2619375"/>
                  </a:moveTo>
                  <a:cubicBezTo>
                    <a:pt x="0" y="1172718"/>
                    <a:pt x="1172718" y="0"/>
                    <a:pt x="2619375" y="0"/>
                  </a:cubicBezTo>
                  <a:cubicBezTo>
                    <a:pt x="4066032" y="0"/>
                    <a:pt x="5238877" y="1172718"/>
                    <a:pt x="5238877" y="2619375"/>
                  </a:cubicBezTo>
                  <a:cubicBezTo>
                    <a:pt x="5238877" y="4066032"/>
                    <a:pt x="4066032" y="5238877"/>
                    <a:pt x="2619375" y="5238877"/>
                  </a:cubicBezTo>
                  <a:cubicBezTo>
                    <a:pt x="1172718" y="5238877"/>
                    <a:pt x="0" y="4066032"/>
                    <a:pt x="0" y="2619375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5238846" cy="5295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 dirty="0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Reinforces management’s commitment to employees’ well-being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1170528"/>
            <a:ext cx="15590520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9FB47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Employer</a:t>
            </a:r>
            <a:r>
              <a:rPr lang="en-US" sz="6000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Benefits of an RTW Program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382860" y="2270248"/>
            <a:ext cx="3218649" cy="3218649"/>
            <a:chOff x="0" y="0"/>
            <a:chExt cx="4291532" cy="4291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91584" cy="4291584"/>
            </a:xfrm>
            <a:custGeom>
              <a:avLst/>
              <a:gdLst/>
              <a:ahLst/>
              <a:cxnLst/>
              <a:rect l="l" t="t" r="r" b="b"/>
              <a:pathLst>
                <a:path w="4291584" h="4291584">
                  <a:moveTo>
                    <a:pt x="0" y="2145792"/>
                  </a:moveTo>
                  <a:cubicBezTo>
                    <a:pt x="0" y="960755"/>
                    <a:pt x="960755" y="0"/>
                    <a:pt x="2145792" y="0"/>
                  </a:cubicBezTo>
                  <a:cubicBezTo>
                    <a:pt x="3330829" y="0"/>
                    <a:pt x="4291584" y="960755"/>
                    <a:pt x="4291584" y="2145792"/>
                  </a:cubicBezTo>
                  <a:cubicBezTo>
                    <a:pt x="4291584" y="3330829"/>
                    <a:pt x="3330829" y="4291584"/>
                    <a:pt x="2145792" y="4291584"/>
                  </a:cubicBezTo>
                  <a:cubicBezTo>
                    <a:pt x="960755" y="4291584"/>
                    <a:pt x="0" y="3330829"/>
                    <a:pt x="0" y="2145792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91532" cy="4348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Increases retention of employees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920078" y="5949498"/>
            <a:ext cx="2750877" cy="2750877"/>
            <a:chOff x="0" y="0"/>
            <a:chExt cx="3667836" cy="36678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67760" cy="3667760"/>
            </a:xfrm>
            <a:custGeom>
              <a:avLst/>
              <a:gdLst/>
              <a:ahLst/>
              <a:cxnLst/>
              <a:rect l="l" t="t" r="r" b="b"/>
              <a:pathLst>
                <a:path w="3667760" h="3667760">
                  <a:moveTo>
                    <a:pt x="0" y="1833880"/>
                  </a:moveTo>
                  <a:cubicBezTo>
                    <a:pt x="0" y="821055"/>
                    <a:pt x="821055" y="0"/>
                    <a:pt x="1833880" y="0"/>
                  </a:cubicBezTo>
                  <a:cubicBezTo>
                    <a:pt x="2846705" y="0"/>
                    <a:pt x="3667760" y="821055"/>
                    <a:pt x="3667760" y="1833880"/>
                  </a:cubicBezTo>
                  <a:cubicBezTo>
                    <a:pt x="3667760" y="2846705"/>
                    <a:pt x="2846705" y="3667760"/>
                    <a:pt x="1833880" y="3667760"/>
                  </a:cubicBezTo>
                  <a:cubicBezTo>
                    <a:pt x="821055" y="3667760"/>
                    <a:pt x="0" y="2846705"/>
                    <a:pt x="0" y="1833880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667836" cy="3724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Improves employee morale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475970" y="2081118"/>
            <a:ext cx="3204510" cy="3204510"/>
            <a:chOff x="0" y="0"/>
            <a:chExt cx="4272680" cy="42726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2661" cy="4272661"/>
            </a:xfrm>
            <a:custGeom>
              <a:avLst/>
              <a:gdLst/>
              <a:ahLst/>
              <a:cxnLst/>
              <a:rect l="l" t="t" r="r" b="b"/>
              <a:pathLst>
                <a:path w="4272661" h="4272661">
                  <a:moveTo>
                    <a:pt x="0" y="2136394"/>
                  </a:moveTo>
                  <a:cubicBezTo>
                    <a:pt x="0" y="956437"/>
                    <a:pt x="956437" y="0"/>
                    <a:pt x="2136394" y="0"/>
                  </a:cubicBezTo>
                  <a:cubicBezTo>
                    <a:pt x="3316351" y="0"/>
                    <a:pt x="4272661" y="956437"/>
                    <a:pt x="4272661" y="2136394"/>
                  </a:cubicBezTo>
                  <a:cubicBezTo>
                    <a:pt x="4272661" y="3316351"/>
                    <a:pt x="3316224" y="4272661"/>
                    <a:pt x="2136394" y="4272661"/>
                  </a:cubicBezTo>
                  <a:cubicBezTo>
                    <a:pt x="956564" y="4272661"/>
                    <a:pt x="0" y="3316224"/>
                    <a:pt x="0" y="2136394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272680" cy="4329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Boosts employee productivity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803039" y="5350098"/>
            <a:ext cx="4700439" cy="4700439"/>
            <a:chOff x="0" y="0"/>
            <a:chExt cx="6267252" cy="62672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67196" cy="6267196"/>
            </a:xfrm>
            <a:custGeom>
              <a:avLst/>
              <a:gdLst/>
              <a:ahLst/>
              <a:cxnLst/>
              <a:rect l="l" t="t" r="r" b="b"/>
              <a:pathLst>
                <a:path w="6267196" h="6267196">
                  <a:moveTo>
                    <a:pt x="0" y="3133598"/>
                  </a:moveTo>
                  <a:cubicBezTo>
                    <a:pt x="0" y="1402969"/>
                    <a:pt x="1402969" y="0"/>
                    <a:pt x="3133598" y="0"/>
                  </a:cubicBezTo>
                  <a:cubicBezTo>
                    <a:pt x="4864227" y="0"/>
                    <a:pt x="6267196" y="1402969"/>
                    <a:pt x="6267196" y="3133598"/>
                  </a:cubicBezTo>
                  <a:cubicBezTo>
                    <a:pt x="6267196" y="4864227"/>
                    <a:pt x="4864227" y="6267196"/>
                    <a:pt x="3133598" y="6267196"/>
                  </a:cubicBezTo>
                  <a:cubicBezTo>
                    <a:pt x="1402969" y="6267196"/>
                    <a:pt x="0" y="4864227"/>
                    <a:pt x="0" y="3133598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6267252" cy="6324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Places experienced employees back on the premises (less time/money spent on recruiting and hiring)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70724" y="6934938"/>
            <a:ext cx="3000779" cy="3000779"/>
            <a:chOff x="0" y="0"/>
            <a:chExt cx="4001038" cy="400103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01008" cy="4001008"/>
            </a:xfrm>
            <a:custGeom>
              <a:avLst/>
              <a:gdLst/>
              <a:ahLst/>
              <a:cxnLst/>
              <a:rect l="l" t="t" r="r" b="b"/>
              <a:pathLst>
                <a:path w="4001008" h="4001008">
                  <a:moveTo>
                    <a:pt x="0" y="2000504"/>
                  </a:moveTo>
                  <a:cubicBezTo>
                    <a:pt x="0" y="895604"/>
                    <a:pt x="895604" y="0"/>
                    <a:pt x="2000504" y="0"/>
                  </a:cubicBezTo>
                  <a:cubicBezTo>
                    <a:pt x="3105404" y="0"/>
                    <a:pt x="4001008" y="895604"/>
                    <a:pt x="4001008" y="2000504"/>
                  </a:cubicBezTo>
                  <a:cubicBezTo>
                    <a:pt x="4001008" y="3105404"/>
                    <a:pt x="3105404" y="4001008"/>
                    <a:pt x="2000504" y="4001008"/>
                  </a:cubicBezTo>
                  <a:cubicBezTo>
                    <a:pt x="895604" y="4001008"/>
                    <a:pt x="0" y="3105404"/>
                    <a:pt x="0" y="2000504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4001038" cy="40581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Enhances employees’ self-worth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575102" y="2295731"/>
            <a:ext cx="3281163" cy="3281163"/>
            <a:chOff x="0" y="0"/>
            <a:chExt cx="4374884" cy="43748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374896" cy="4374896"/>
            </a:xfrm>
            <a:custGeom>
              <a:avLst/>
              <a:gdLst/>
              <a:ahLst/>
              <a:cxnLst/>
              <a:rect l="l" t="t" r="r" b="b"/>
              <a:pathLst>
                <a:path w="4374896" h="4374896">
                  <a:moveTo>
                    <a:pt x="0" y="2187448"/>
                  </a:moveTo>
                  <a:cubicBezTo>
                    <a:pt x="0" y="979297"/>
                    <a:pt x="979297" y="0"/>
                    <a:pt x="2187448" y="0"/>
                  </a:cubicBezTo>
                  <a:cubicBezTo>
                    <a:pt x="3395599" y="0"/>
                    <a:pt x="4374896" y="979297"/>
                    <a:pt x="4374896" y="2187448"/>
                  </a:cubicBezTo>
                  <a:cubicBezTo>
                    <a:pt x="4374896" y="3395599"/>
                    <a:pt x="3395472" y="4374896"/>
                    <a:pt x="2187448" y="4374896"/>
                  </a:cubicBezTo>
                  <a:cubicBezTo>
                    <a:pt x="979424" y="4374896"/>
                    <a:pt x="0" y="3395472"/>
                    <a:pt x="0" y="2187448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4374884" cy="443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Discourages false claim abuse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670955" y="7530837"/>
            <a:ext cx="2519700" cy="2519700"/>
            <a:chOff x="0" y="0"/>
            <a:chExt cx="3359600" cy="33596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359658" cy="3359658"/>
            </a:xfrm>
            <a:custGeom>
              <a:avLst/>
              <a:gdLst/>
              <a:ahLst/>
              <a:cxnLst/>
              <a:rect l="l" t="t" r="r" b="b"/>
              <a:pathLst>
                <a:path w="3359658" h="3359658">
                  <a:moveTo>
                    <a:pt x="0" y="1679829"/>
                  </a:moveTo>
                  <a:cubicBezTo>
                    <a:pt x="0" y="752094"/>
                    <a:pt x="752094" y="0"/>
                    <a:pt x="1679829" y="0"/>
                  </a:cubicBezTo>
                  <a:cubicBezTo>
                    <a:pt x="2607564" y="0"/>
                    <a:pt x="3359658" y="752094"/>
                    <a:pt x="3359658" y="1679829"/>
                  </a:cubicBezTo>
                  <a:cubicBezTo>
                    <a:pt x="3359658" y="2607564"/>
                    <a:pt x="2607564" y="3359658"/>
                    <a:pt x="1679829" y="3359658"/>
                  </a:cubicBezTo>
                  <a:cubicBezTo>
                    <a:pt x="752094" y="3359658"/>
                    <a:pt x="0" y="2607564"/>
                    <a:pt x="0" y="1679829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3359600" cy="341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Reduces financial impact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19747" y="2295730"/>
            <a:ext cx="3400087" cy="3400087"/>
            <a:chOff x="0" y="0"/>
            <a:chExt cx="4533450" cy="453345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533392" cy="4533392"/>
            </a:xfrm>
            <a:custGeom>
              <a:avLst/>
              <a:gdLst/>
              <a:ahLst/>
              <a:cxnLst/>
              <a:rect l="l" t="t" r="r" b="b"/>
              <a:pathLst>
                <a:path w="4533392" h="4533392">
                  <a:moveTo>
                    <a:pt x="0" y="2266696"/>
                  </a:moveTo>
                  <a:cubicBezTo>
                    <a:pt x="0" y="1014857"/>
                    <a:pt x="1014857" y="0"/>
                    <a:pt x="2266696" y="0"/>
                  </a:cubicBezTo>
                  <a:cubicBezTo>
                    <a:pt x="3518535" y="0"/>
                    <a:pt x="4533392" y="1014857"/>
                    <a:pt x="4533392" y="2266696"/>
                  </a:cubicBezTo>
                  <a:cubicBezTo>
                    <a:pt x="4533392" y="3518535"/>
                    <a:pt x="3518662" y="4533392"/>
                    <a:pt x="2266696" y="4533392"/>
                  </a:cubicBezTo>
                  <a:cubicBezTo>
                    <a:pt x="1014730" y="4533392"/>
                    <a:pt x="0" y="3518662"/>
                    <a:pt x="0" y="2266696"/>
                  </a:cubicBezTo>
                  <a:close/>
                </a:path>
              </a:pathLst>
            </a:custGeom>
            <a:solidFill>
              <a:srgbClr val="2349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4533450" cy="4590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Provides proactive approach for cost containment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3951" y="1764595"/>
            <a:ext cx="7923349" cy="2186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7"/>
              </a:lnSpc>
            </a:pPr>
            <a:r>
              <a:rPr lang="en-US" sz="5340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Hidden Costs of Workers’ Compensation Claims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001265"/>
            <a:ext cx="6539585" cy="413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0"/>
              </a:lnSpc>
            </a:pPr>
            <a:r>
              <a:rPr lang="en-US" sz="42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According to OSHA, both direct and indirect claims have a substantial impact on employers and their bottom line.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17214" y="955097"/>
            <a:ext cx="3541268" cy="493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110" b="1" dirty="0">
                <a:solidFill>
                  <a:srgbClr val="FF3131"/>
                </a:solidFill>
                <a:latin typeface="Futura Bold"/>
                <a:ea typeface="Futura Bold"/>
                <a:cs typeface="Futura Bold"/>
                <a:sym typeface="Futura Bold"/>
              </a:rPr>
              <a:t>DIRECT COSTS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51704" y="1602670"/>
            <a:ext cx="4005858" cy="1183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6260" lvl="1" indent="-233130" algn="l">
              <a:lnSpc>
                <a:spcPts val="3023"/>
              </a:lnSpc>
              <a:buFont typeface="Arial"/>
              <a:buChar char="•"/>
            </a:pPr>
            <a:r>
              <a:rPr lang="en-US" sz="2159" b="1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EMPLOYEE WAGE PAYMENTS</a:t>
            </a:r>
          </a:p>
          <a:p>
            <a:pPr marL="466260" lvl="1" indent="-233130" algn="l">
              <a:lnSpc>
                <a:spcPts val="3023"/>
              </a:lnSpc>
              <a:buFont typeface="Arial"/>
              <a:buChar char="•"/>
            </a:pPr>
            <a:r>
              <a:rPr lang="en-US" sz="2159" b="1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DEATH BENEFITS</a:t>
            </a:r>
          </a:p>
          <a:p>
            <a:pPr marL="466260" lvl="1" indent="-233130" algn="l">
              <a:lnSpc>
                <a:spcPts val="3023"/>
              </a:lnSpc>
              <a:buFont typeface="Arial"/>
              <a:buChar char="•"/>
            </a:pPr>
            <a:r>
              <a:rPr lang="en-US" sz="2159" b="1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REHABILITATION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93074" y="3314700"/>
            <a:ext cx="4389547" cy="874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8"/>
              </a:lnSpc>
            </a:pPr>
            <a:r>
              <a:rPr lang="en-US" sz="2999" b="1" dirty="0">
                <a:solidFill>
                  <a:srgbClr val="FF3131"/>
                </a:solidFill>
                <a:latin typeface="Futura Bold"/>
                <a:ea typeface="Futura Bold"/>
                <a:cs typeface="Futura Bold"/>
                <a:sym typeface="Futura Bold"/>
              </a:rPr>
              <a:t>INDIRECT COSTS</a:t>
            </a:r>
          </a:p>
          <a:p>
            <a:pPr algn="ctr">
              <a:lnSpc>
                <a:spcPts val="2453"/>
              </a:lnSpc>
            </a:pPr>
            <a:endParaRPr lang="en-US" sz="2999" b="1" dirty="0">
              <a:solidFill>
                <a:srgbClr val="FF3131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4238316" y="1602670"/>
            <a:ext cx="3679627" cy="1183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6260" lvl="1" indent="-233130" algn="l">
              <a:lnSpc>
                <a:spcPts val="3023"/>
              </a:lnSpc>
              <a:buFont typeface="Arial"/>
              <a:buChar char="•"/>
            </a:pPr>
            <a:r>
              <a:rPr lang="en-US" sz="2159" b="1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DEATH/DEPENDENCY FEES</a:t>
            </a:r>
          </a:p>
          <a:p>
            <a:pPr marL="466260" lvl="1" indent="-233130" algn="l">
              <a:lnSpc>
                <a:spcPts val="3023"/>
              </a:lnSpc>
              <a:buFont typeface="Arial"/>
              <a:buChar char="•"/>
            </a:pPr>
            <a:r>
              <a:rPr lang="en-US" sz="2159" b="1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LEGAL FEES</a:t>
            </a:r>
          </a:p>
          <a:p>
            <a:pPr marL="466260" lvl="1" indent="-233130" algn="l">
              <a:lnSpc>
                <a:spcPts val="3023"/>
              </a:lnSpc>
              <a:buFont typeface="Arial"/>
              <a:buChar char="•"/>
            </a:pPr>
            <a:r>
              <a:rPr lang="en-US" sz="2159" b="1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MEDICAL PAYMENTS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17214" y="3978723"/>
            <a:ext cx="8870786" cy="510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INCREASED HOURS FOR SUPERVISORS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INSURANCE PREMIUMS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OVERTIME FOR HR SUPPORT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CLAIM INVESTIGATION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HAZARD MITIGATION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EXTENDED DEADLINES AND LOST TIME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TRAINING OR RETAINING OTHER EMPLOYEES TO FILL IN FOR THE INJURED EMPLOYEE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INCREASED OVERHEAD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HARM TO REPUTATION AND EMPLOYEE MORALE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REPAIR OF PROPERTY AND EQUIPMENT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LOST PRODUCTIVITY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OSHA FINES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05264" y="935817"/>
            <a:ext cx="8752992" cy="142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8"/>
              </a:lnSpc>
            </a:pPr>
            <a:r>
              <a:rPr lang="en-US" sz="5100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Hidden Costs: </a:t>
            </a:r>
          </a:p>
          <a:p>
            <a:pPr algn="ctr">
              <a:lnSpc>
                <a:spcPts val="5508"/>
              </a:lnSpc>
            </a:pPr>
            <a:r>
              <a:rPr lang="en-US" sz="5100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Indirect Costs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126980" y="2877693"/>
            <a:ext cx="7909560" cy="633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5"/>
              </a:lnSpc>
            </a:pPr>
            <a:r>
              <a:rPr lang="en-US" sz="3900" b="1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Indirect Costs Affect Profitability </a:t>
            </a:r>
          </a:p>
          <a:p>
            <a:pPr marL="1021080" lvl="2" indent="-340360" algn="l">
              <a:lnSpc>
                <a:spcPts val="5412"/>
              </a:lnSpc>
              <a:buFont typeface="Arial"/>
              <a:buChar char="⚬"/>
            </a:pPr>
            <a:r>
              <a:rPr lang="en-US" sz="33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For example: According to OSHA, </a:t>
            </a:r>
          </a:p>
          <a:p>
            <a:pPr marL="1021080" lvl="2" indent="-340360" algn="l">
              <a:lnSpc>
                <a:spcPts val="5412"/>
              </a:lnSpc>
            </a:pPr>
            <a:r>
              <a:rPr lang="en-US" sz="33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the estimated indirect cost of an amputation that an employer would have to pay at a 3% profit margin would be $105,603.</a:t>
            </a:r>
          </a:p>
          <a:p>
            <a:pPr marL="1021080" lvl="2" indent="-340360" algn="l">
              <a:lnSpc>
                <a:spcPts val="5412"/>
              </a:lnSpc>
              <a:buFont typeface="Arial"/>
              <a:buChar char="⚬"/>
            </a:pPr>
            <a:r>
              <a:rPr lang="en-US" sz="33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Sales to cover indirect costs would </a:t>
            </a:r>
          </a:p>
          <a:p>
            <a:pPr marL="1021080" lvl="2" indent="-340360" algn="l">
              <a:lnSpc>
                <a:spcPts val="5412"/>
              </a:lnSpc>
            </a:pPr>
            <a:r>
              <a:rPr lang="en-US" sz="33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be approximately $3.5 million.</a:t>
            </a:r>
          </a:p>
          <a:p>
            <a:pPr marL="1021080" lvl="2" indent="-340360" algn="l">
              <a:lnSpc>
                <a:spcPts val="5412"/>
              </a:lnSpc>
            </a:pPr>
            <a:endParaRPr lang="en-US" sz="3300">
              <a:solidFill>
                <a:srgbClr val="23496D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422009" y="8701174"/>
            <a:ext cx="2664372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Source: </a:t>
            </a:r>
            <a:r>
              <a:rPr lang="en-US" sz="1299" u="sng">
                <a:solidFill>
                  <a:srgbClr val="467886"/>
                </a:solidFill>
                <a:latin typeface="Futura"/>
                <a:ea typeface="Futura"/>
                <a:cs typeface="Futura"/>
                <a:sym typeface="Futura"/>
                <a:hlinkClick r:id="rId2" tooltip="https://www.osha.gov/safetypays/estimator"/>
              </a:rPr>
              <a:t>OSHA</a:t>
            </a:r>
          </a:p>
        </p:txBody>
      </p:sp>
      <p:sp>
        <p:nvSpPr>
          <p:cNvPr id="5" name="Freeform 5" descr="A person with a cast on his hand  Description automatically generated"/>
          <p:cNvSpPr/>
          <p:nvPr/>
        </p:nvSpPr>
        <p:spPr>
          <a:xfrm>
            <a:off x="0" y="0"/>
            <a:ext cx="9562011" cy="10287000"/>
          </a:xfrm>
          <a:custGeom>
            <a:avLst/>
            <a:gdLst/>
            <a:ahLst/>
            <a:cxnLst/>
            <a:rect l="l" t="t" r="r" b="b"/>
            <a:pathLst>
              <a:path w="9562011" h="10287000">
                <a:moveTo>
                  <a:pt x="0" y="0"/>
                </a:moveTo>
                <a:lnTo>
                  <a:pt x="9562011" y="0"/>
                </a:lnTo>
                <a:lnTo>
                  <a:pt x="956201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925" r="-39364" b="-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952500"/>
            <a:ext cx="15590520" cy="802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4"/>
              </a:lnSpc>
            </a:pPr>
            <a:r>
              <a:rPr lang="en-US" sz="5800" dirty="0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Hidden Costs: Indirect Costs (continued)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71152" y="1984956"/>
            <a:ext cx="15590520" cy="789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3200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Another Example:</a:t>
            </a:r>
          </a:p>
          <a:p>
            <a:pPr algn="l">
              <a:lnSpc>
                <a:spcPts val="6720"/>
              </a:lnSpc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Assume Company A has an 8% profit margin. The cost of a </a:t>
            </a:r>
          </a:p>
          <a:p>
            <a:pPr algn="l">
              <a:lnSpc>
                <a:spcPts val="6720"/>
              </a:lnSpc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single injury due to an electric shock is estimated to be:</a:t>
            </a:r>
          </a:p>
          <a:p>
            <a:pPr marL="1418272" lvl="2" indent="-472757" algn="l">
              <a:lnSpc>
                <a:spcPts val="5760"/>
              </a:lnSpc>
              <a:buFont typeface="Arial"/>
              <a:buChar char="⚬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Average direct cost: $158,218</a:t>
            </a:r>
          </a:p>
          <a:p>
            <a:pPr marL="1418272" lvl="2" indent="-472757" algn="l">
              <a:lnSpc>
                <a:spcPts val="5760"/>
              </a:lnSpc>
              <a:buFont typeface="Arial"/>
              <a:buChar char="⚬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Average indirect cost: $174,039</a:t>
            </a:r>
          </a:p>
          <a:p>
            <a:pPr marL="1418272" lvl="2" indent="-472757" algn="l">
              <a:lnSpc>
                <a:spcPts val="5760"/>
              </a:lnSpc>
              <a:buFont typeface="Arial"/>
              <a:buChar char="⚬"/>
            </a:pPr>
            <a:r>
              <a:rPr lang="en-US" sz="3200" b="1" i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Estimated total cost: $332,257</a:t>
            </a:r>
          </a:p>
          <a:p>
            <a:pPr marL="1654651" lvl="2" indent="-551550" algn="l">
              <a:lnSpc>
                <a:spcPts val="6720"/>
              </a:lnSpc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The additional sales necessary to cover:</a:t>
            </a:r>
          </a:p>
          <a:p>
            <a:pPr marL="1427797" lvl="2" indent="-475932" algn="l">
              <a:lnSpc>
                <a:spcPts val="5760"/>
              </a:lnSpc>
              <a:buFont typeface="Arial"/>
              <a:buChar char="⚬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Indirect costs: $2.6 million</a:t>
            </a:r>
          </a:p>
          <a:p>
            <a:pPr marL="1427797" lvl="2" indent="-475932" algn="l">
              <a:lnSpc>
                <a:spcPts val="5760"/>
              </a:lnSpc>
              <a:buFont typeface="Arial"/>
              <a:buChar char="⚬"/>
            </a:pPr>
            <a:r>
              <a:rPr lang="en-US" sz="3200" b="1" i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Total costs: Almost $5 million</a:t>
            </a:r>
          </a:p>
          <a:p>
            <a:pPr marL="1665764" lvl="2" indent="-555255" algn="l">
              <a:lnSpc>
                <a:spcPts val="6720"/>
              </a:lnSpc>
            </a:pPr>
            <a:endParaRPr lang="en-US" sz="3600" b="1" dirty="0">
              <a:solidFill>
                <a:srgbClr val="23496D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1317736"/>
            <a:ext cx="15590520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Summary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2479358"/>
            <a:ext cx="15590520" cy="649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08"/>
              </a:lnSpc>
            </a:pPr>
            <a:r>
              <a:rPr lang="en-US" sz="4200" b="1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RTW programs provide the following benefits for a company:</a:t>
            </a:r>
          </a:p>
          <a:p>
            <a:pPr marL="1337310" lvl="2" indent="-445770" algn="l">
              <a:lnSpc>
                <a:spcPts val="6264"/>
              </a:lnSpc>
              <a:buFont typeface="Arial"/>
              <a:buChar char="⚬"/>
            </a:pPr>
            <a:r>
              <a:rPr lang="en-US" sz="36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Boosts employee morale </a:t>
            </a:r>
          </a:p>
          <a:p>
            <a:pPr marL="1337310" lvl="2" indent="-445770" algn="l">
              <a:lnSpc>
                <a:spcPts val="6264"/>
              </a:lnSpc>
              <a:buFont typeface="Arial"/>
              <a:buChar char="⚬"/>
            </a:pPr>
            <a:r>
              <a:rPr lang="en-US" sz="36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Keeps injured employees productive</a:t>
            </a:r>
          </a:p>
          <a:p>
            <a:pPr marL="1337310" lvl="2" indent="-445770" algn="l">
              <a:lnSpc>
                <a:spcPts val="6264"/>
              </a:lnSpc>
              <a:buFont typeface="Arial"/>
              <a:buChar char="⚬"/>
            </a:pPr>
            <a:r>
              <a:rPr lang="en-US" sz="36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Discourages employee workers’ compensation claim abuse</a:t>
            </a:r>
          </a:p>
          <a:p>
            <a:pPr marL="1337310" lvl="2" indent="-445770" algn="l">
              <a:lnSpc>
                <a:spcPts val="6264"/>
              </a:lnSpc>
              <a:buFont typeface="Arial"/>
              <a:buChar char="⚬"/>
            </a:pPr>
            <a:r>
              <a:rPr lang="en-US" sz="36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Employers can anticipate and control hidden costs</a:t>
            </a:r>
          </a:p>
          <a:p>
            <a:pPr marL="1337310" lvl="2" indent="-445770" algn="l">
              <a:lnSpc>
                <a:spcPts val="6264"/>
              </a:lnSpc>
              <a:buFont typeface="Arial"/>
              <a:buChar char="⚬"/>
            </a:pPr>
            <a:r>
              <a:rPr lang="en-US" sz="36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Reduces a workers’ compensation claim’s financial impact</a:t>
            </a:r>
          </a:p>
          <a:p>
            <a:pPr marL="1337310" lvl="2" indent="-445770" algn="l">
              <a:lnSpc>
                <a:spcPts val="6264"/>
              </a:lnSpc>
              <a:buFont typeface="Arial"/>
              <a:buChar char="⚬"/>
            </a:pPr>
            <a:r>
              <a:rPr lang="en-US" sz="36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Provides a proactive approach to cost containment</a:t>
            </a:r>
          </a:p>
          <a:p>
            <a:pPr marL="1337310" lvl="2" indent="-445770" algn="l">
              <a:lnSpc>
                <a:spcPts val="6264"/>
              </a:lnSpc>
            </a:pPr>
            <a:endParaRPr lang="en-US" sz="3600">
              <a:solidFill>
                <a:srgbClr val="23496D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group of people standing around a person holding a clipboard  Description automatically generated"/>
          <p:cNvSpPr/>
          <p:nvPr/>
        </p:nvSpPr>
        <p:spPr>
          <a:xfrm>
            <a:off x="0" y="981075"/>
            <a:ext cx="18288000" cy="6642464"/>
          </a:xfrm>
          <a:custGeom>
            <a:avLst/>
            <a:gdLst/>
            <a:ahLst/>
            <a:cxnLst/>
            <a:rect l="l" t="t" r="r" b="b"/>
            <a:pathLst>
              <a:path w="18288000" h="6642464">
                <a:moveTo>
                  <a:pt x="0" y="0"/>
                </a:moveTo>
                <a:lnTo>
                  <a:pt x="18288000" y="0"/>
                </a:lnTo>
                <a:lnTo>
                  <a:pt x="18288000" y="6642463"/>
                </a:lnTo>
                <a:lnTo>
                  <a:pt x="0" y="66424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35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610063" y="4302307"/>
            <a:ext cx="20044745" cy="1428188"/>
          </a:xfrm>
          <a:custGeom>
            <a:avLst/>
            <a:gdLst/>
            <a:ahLst/>
            <a:cxnLst/>
            <a:rect l="l" t="t" r="r" b="b"/>
            <a:pathLst>
              <a:path w="20044745" h="1428188">
                <a:moveTo>
                  <a:pt x="0" y="0"/>
                </a:moveTo>
                <a:lnTo>
                  <a:pt x="20044746" y="0"/>
                </a:lnTo>
                <a:lnTo>
                  <a:pt x="20044746" y="1428188"/>
                </a:lnTo>
                <a:lnTo>
                  <a:pt x="0" y="1428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48740" y="3403017"/>
            <a:ext cx="15590520" cy="216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4"/>
              </a:lnSpc>
            </a:pPr>
            <a:endParaRPr/>
          </a:p>
          <a:p>
            <a:pPr algn="ctr">
              <a:lnSpc>
                <a:spcPts val="8694"/>
              </a:lnSpc>
            </a:pPr>
            <a:r>
              <a:rPr lang="en-US" sz="6900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Any Questions?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73194" y="7973817"/>
            <a:ext cx="10341611" cy="1886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</a:pPr>
            <a:r>
              <a:rPr lang="en-US" sz="2889" spc="109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Fusco Orsini &amp; Associates Insurance Services</a:t>
            </a:r>
          </a:p>
          <a:p>
            <a:pPr algn="ctr">
              <a:lnSpc>
                <a:spcPts val="3612"/>
              </a:lnSpc>
            </a:pPr>
            <a:r>
              <a:rPr lang="en-US" sz="2889" spc="109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Website: foagency.com Call/Text: (858) 384-1506</a:t>
            </a:r>
          </a:p>
          <a:p>
            <a:pPr algn="ctr">
              <a:lnSpc>
                <a:spcPts val="3612"/>
              </a:lnSpc>
            </a:pPr>
            <a:r>
              <a:rPr lang="en-US" sz="2889" spc="109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National Producer License #15979499</a:t>
            </a:r>
          </a:p>
          <a:p>
            <a:pPr algn="ctr">
              <a:lnSpc>
                <a:spcPts val="3612"/>
              </a:lnSpc>
            </a:pPr>
            <a:endParaRPr lang="en-US" sz="2889" spc="109">
              <a:solidFill>
                <a:srgbClr val="23496D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1460118"/>
            <a:ext cx="1559052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39"/>
              </a:lnSpc>
            </a:pPr>
            <a:r>
              <a:rPr lang="en-US" sz="5499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2174622"/>
            <a:ext cx="13675604" cy="7014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3088" lvl="1" indent="-351544" algn="l">
              <a:lnSpc>
                <a:spcPts val="6954"/>
              </a:lnSpc>
              <a:buFont typeface="Arial"/>
              <a:buChar char="•"/>
            </a:pPr>
            <a:r>
              <a:rPr lang="en-US" sz="3885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Injury and illness statistics</a:t>
            </a:r>
          </a:p>
          <a:p>
            <a:pPr marL="703088" lvl="1" indent="-351544" algn="l">
              <a:lnSpc>
                <a:spcPts val="6954"/>
              </a:lnSpc>
              <a:buFont typeface="Arial"/>
              <a:buChar char="•"/>
            </a:pPr>
            <a:r>
              <a:rPr lang="en-US" sz="3885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What is a return-to-work (RTW) program?</a:t>
            </a:r>
          </a:p>
          <a:p>
            <a:pPr marL="703088" lvl="1" indent="-351544" algn="l">
              <a:lnSpc>
                <a:spcPts val="6954"/>
              </a:lnSpc>
              <a:buFont typeface="Arial"/>
              <a:buChar char="•"/>
            </a:pPr>
            <a:r>
              <a:rPr lang="en-US" sz="3885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Components of an RTW program</a:t>
            </a:r>
          </a:p>
          <a:p>
            <a:pPr marL="703088" lvl="1" indent="-351544" algn="l">
              <a:lnSpc>
                <a:spcPts val="6954"/>
              </a:lnSpc>
              <a:buFont typeface="Arial"/>
              <a:buChar char="•"/>
            </a:pPr>
            <a:r>
              <a:rPr lang="en-US" sz="3885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Employee benefits of an RTW program</a:t>
            </a:r>
          </a:p>
          <a:p>
            <a:pPr marL="703088" lvl="1" indent="-351544" algn="l">
              <a:lnSpc>
                <a:spcPts val="6954"/>
              </a:lnSpc>
              <a:buFont typeface="Arial"/>
              <a:buChar char="•"/>
            </a:pPr>
            <a:r>
              <a:rPr lang="en-US" sz="3885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Employer benefits of an RTW program</a:t>
            </a:r>
          </a:p>
          <a:p>
            <a:pPr marL="703088" lvl="1" indent="-351544" algn="l">
              <a:lnSpc>
                <a:spcPts val="6954"/>
              </a:lnSpc>
              <a:buFont typeface="Arial"/>
              <a:buChar char="•"/>
            </a:pPr>
            <a:r>
              <a:rPr lang="en-US" sz="3885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Hidden cost of workers’ compensation claims</a:t>
            </a:r>
          </a:p>
          <a:p>
            <a:pPr marL="703088" lvl="1" indent="-351544" algn="l">
              <a:lnSpc>
                <a:spcPts val="6954"/>
              </a:lnSpc>
              <a:buFont typeface="Arial"/>
              <a:buChar char="•"/>
            </a:pPr>
            <a:r>
              <a:rPr lang="en-US" sz="3885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Summary</a:t>
            </a:r>
          </a:p>
          <a:p>
            <a:pPr marL="703088" lvl="1" indent="-351544" algn="l">
              <a:lnSpc>
                <a:spcPts val="6954"/>
              </a:lnSpc>
            </a:pPr>
            <a:endParaRPr lang="en-US" sz="3885">
              <a:solidFill>
                <a:srgbClr val="23496D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915285" y="9208660"/>
            <a:ext cx="12943422" cy="0"/>
          </a:xfrm>
          <a:prstGeom prst="line">
            <a:avLst/>
          </a:prstGeom>
          <a:ln w="152400" cap="flat">
            <a:solidFill>
              <a:srgbClr val="A4BF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920581" y="8835645"/>
            <a:ext cx="994705" cy="746028"/>
          </a:xfrm>
          <a:custGeom>
            <a:avLst/>
            <a:gdLst/>
            <a:ahLst/>
            <a:cxnLst/>
            <a:rect l="l" t="t" r="r" b="b"/>
            <a:pathLst>
              <a:path w="994705" h="746028">
                <a:moveTo>
                  <a:pt x="0" y="0"/>
                </a:moveTo>
                <a:lnTo>
                  <a:pt x="994704" y="0"/>
                </a:lnTo>
                <a:lnTo>
                  <a:pt x="994704" y="746029"/>
                </a:lnTo>
                <a:lnTo>
                  <a:pt x="0" y="7460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665534" y="8796714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1190387"/>
            <a:ext cx="1559052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39"/>
              </a:lnSpc>
            </a:pPr>
            <a:r>
              <a:rPr lang="en-US" sz="5499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Illness and Injury Statistics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2304598"/>
            <a:ext cx="15590520" cy="7394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900" b="1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Why is an RTW program important?</a:t>
            </a:r>
          </a:p>
          <a:p>
            <a:pPr marL="842010" lvl="1" indent="-421005" algn="l">
              <a:lnSpc>
                <a:spcPts val="5381"/>
              </a:lnSpc>
              <a:buFont typeface="Arial"/>
              <a:buChar char="•"/>
            </a:pPr>
            <a:r>
              <a:rPr lang="en-US" sz="39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According to the Bureau of Labor Statistics (BLS), approximately 2.8 million employees experience work-related injuries or illnesses in the United States each year.</a:t>
            </a:r>
          </a:p>
          <a:p>
            <a:pPr marL="842010" lvl="1" indent="-421005" algn="l">
              <a:lnSpc>
                <a:spcPts val="5381"/>
              </a:lnSpc>
              <a:buFont typeface="Arial"/>
              <a:buChar char="•"/>
            </a:pPr>
            <a:r>
              <a:rPr lang="en-US" sz="39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Almost 1.2 million people have lost workdays as a result of their injuries or illnesses.</a:t>
            </a:r>
          </a:p>
          <a:p>
            <a:pPr marL="842010" lvl="1" indent="-421005" algn="l">
              <a:lnSpc>
                <a:spcPts val="5381"/>
              </a:lnSpc>
              <a:buFont typeface="Arial"/>
              <a:buChar char="•"/>
            </a:pPr>
            <a:r>
              <a:rPr lang="en-US" sz="39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According to the BLS, the average time away from work per injury was 10 days.</a:t>
            </a:r>
          </a:p>
          <a:p>
            <a:pPr marL="842010" lvl="1" indent="-421005" algn="l">
              <a:lnSpc>
                <a:spcPts val="5381"/>
              </a:lnSpc>
              <a:buFont typeface="Arial"/>
              <a:buChar char="•"/>
            </a:pPr>
            <a:r>
              <a:rPr lang="en-US" sz="39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Employees who are off work for more than 16 consecutive weeks rarely return to work at all.</a:t>
            </a:r>
          </a:p>
          <a:p>
            <a:pPr marL="1276845" lvl="2" indent="-425615" algn="r">
              <a:lnSpc>
                <a:spcPts val="4554"/>
              </a:lnSpc>
            </a:pPr>
            <a:r>
              <a:rPr lang="en-US" sz="3300" i="1">
                <a:solidFill>
                  <a:srgbClr val="23496D"/>
                </a:solidFill>
                <a:latin typeface="Futura Italics"/>
                <a:ea typeface="Futura Italics"/>
                <a:cs typeface="Futura Italics"/>
                <a:sym typeface="Futura Italics"/>
              </a:rPr>
              <a:t>Source: </a:t>
            </a:r>
            <a:r>
              <a:rPr lang="en-US" sz="3300" i="1" u="sng">
                <a:solidFill>
                  <a:srgbClr val="23496D"/>
                </a:solidFill>
                <a:latin typeface="Futura Italics"/>
                <a:ea typeface="Futura Italics"/>
                <a:cs typeface="Futura Italics"/>
                <a:sym typeface="Futura Italics"/>
                <a:hlinkClick r:id="rId2" tooltip="https://www.bls.gov/iif/home.htm"/>
              </a:rPr>
              <a:t>Bureau of Labor Statistics</a:t>
            </a:r>
          </a:p>
        </p:txBody>
      </p:sp>
      <p:sp>
        <p:nvSpPr>
          <p:cNvPr id="4" name="Freeform 4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1760" y="1053572"/>
            <a:ext cx="16612396" cy="152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39"/>
              </a:lnSpc>
            </a:pPr>
            <a:r>
              <a:rPr lang="en-US" sz="5499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is an RTW </a:t>
            </a:r>
          </a:p>
          <a:p>
            <a:pPr algn="l">
              <a:lnSpc>
                <a:spcPts val="5939"/>
              </a:lnSpc>
            </a:pPr>
            <a:r>
              <a:rPr lang="en-US" sz="5499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11760" y="2894385"/>
            <a:ext cx="7947955" cy="5966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0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An RTW program is a structured initiative designed to facilitate the smooth transition of employees back into the workplace after a period of absence due to a work-related injury, illness or disability.</a:t>
            </a:r>
          </a:p>
          <a:p>
            <a:pPr algn="l">
              <a:lnSpc>
                <a:spcPts val="6720"/>
              </a:lnSpc>
            </a:pPr>
            <a:endParaRPr lang="en-US" sz="4000">
              <a:solidFill>
                <a:srgbClr val="23496D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4" name="Freeform 4" descr="A person on a wheelchair holding a pen  Description automatically generated"/>
          <p:cNvSpPr/>
          <p:nvPr/>
        </p:nvSpPr>
        <p:spPr>
          <a:xfrm>
            <a:off x="9873888" y="0"/>
            <a:ext cx="8414112" cy="10287000"/>
          </a:xfrm>
          <a:custGeom>
            <a:avLst/>
            <a:gdLst/>
            <a:ahLst/>
            <a:cxnLst/>
            <a:rect l="l" t="t" r="r" b="b"/>
            <a:pathLst>
              <a:path w="8414112" h="10287000">
                <a:moveTo>
                  <a:pt x="0" y="0"/>
                </a:moveTo>
                <a:lnTo>
                  <a:pt x="8414112" y="0"/>
                </a:lnTo>
                <a:lnTo>
                  <a:pt x="841411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33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1190387"/>
            <a:ext cx="1559052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39"/>
              </a:lnSpc>
            </a:pPr>
            <a:r>
              <a:rPr lang="en-US" sz="5499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Components of an RTW Program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2391252"/>
            <a:ext cx="15347828" cy="7381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802" lvl="1" indent="-352901" algn="l">
              <a:lnSpc>
                <a:spcPts val="5811"/>
              </a:lnSpc>
              <a:buAutoNum type="arabicPeriod"/>
            </a:pPr>
            <a:r>
              <a:rPr lang="en-US" sz="3900" b="1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Develop a formal company policy.</a:t>
            </a:r>
          </a:p>
          <a:p>
            <a:pPr marL="1448752" lvl="2" indent="-482917" algn="l">
              <a:lnSpc>
                <a:spcPts val="5811"/>
              </a:lnSpc>
              <a:buFont typeface="Arial"/>
              <a:buChar char="⚬"/>
            </a:pPr>
            <a:r>
              <a:rPr lang="en-US" sz="39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Include written functional job descriptions for each job in the company.</a:t>
            </a:r>
          </a:p>
          <a:p>
            <a:pPr marL="1448752" lvl="2" indent="-482917" algn="l">
              <a:lnSpc>
                <a:spcPts val="5811"/>
              </a:lnSpc>
              <a:buFont typeface="Arial"/>
              <a:buChar char="⚬"/>
            </a:pPr>
            <a:r>
              <a:rPr lang="en-US" sz="39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Ensure the policy is communicated to and understood by employees.</a:t>
            </a:r>
          </a:p>
          <a:p>
            <a:pPr marL="705802" lvl="1" indent="-352901" algn="l">
              <a:lnSpc>
                <a:spcPts val="5811"/>
              </a:lnSpc>
              <a:buAutoNum type="arabicPeriod"/>
            </a:pPr>
            <a:r>
              <a:rPr lang="en-US" sz="3900" b="1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Identify an RTW coordinator.</a:t>
            </a:r>
          </a:p>
          <a:p>
            <a:pPr marL="705802" lvl="1" indent="-352901" algn="l">
              <a:lnSpc>
                <a:spcPts val="5811"/>
              </a:lnSpc>
              <a:buAutoNum type="arabicPeriod"/>
            </a:pPr>
            <a:r>
              <a:rPr lang="en-US" sz="3900" b="1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Perform job assessments to understand the physical output of each job.</a:t>
            </a:r>
          </a:p>
          <a:p>
            <a:pPr marL="1448752" lvl="2" indent="-482917" algn="l">
              <a:lnSpc>
                <a:spcPts val="5811"/>
              </a:lnSpc>
              <a:buFont typeface="Arial"/>
              <a:buChar char="⚬"/>
            </a:pPr>
            <a:r>
              <a:rPr lang="en-US" sz="390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Have someone who is skilled to perform this (occupational therapist).</a:t>
            </a:r>
          </a:p>
        </p:txBody>
      </p:sp>
      <p:sp>
        <p:nvSpPr>
          <p:cNvPr id="4" name="Freeform 4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1633156"/>
            <a:ext cx="15590520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2"/>
              </a:lnSpc>
            </a:pPr>
            <a:r>
              <a:rPr lang="en-US" sz="5400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Components of a RTW Program (continued)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3316787"/>
            <a:ext cx="15590520" cy="523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095" lvl="1" indent="-380048" algn="l">
              <a:lnSpc>
                <a:spcPts val="7223"/>
              </a:lnSpc>
              <a:buAutoNum type="arabicPeriod"/>
            </a:pPr>
            <a:r>
              <a:rPr lang="en-US" sz="4200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Clearly define light-duty or modified-duty options.</a:t>
            </a:r>
          </a:p>
          <a:p>
            <a:pPr marL="1337310" lvl="2" indent="-445770" algn="l">
              <a:lnSpc>
                <a:spcPts val="6192"/>
              </a:lnSpc>
              <a:buFont typeface="Arial"/>
              <a:buChar char="⚬"/>
            </a:pPr>
            <a:r>
              <a:rPr lang="en-US" sz="36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Create a job bank so that duties can be tailored to employees’ individual needs based on injury when they can return to work.</a:t>
            </a:r>
          </a:p>
          <a:p>
            <a:pPr marL="760095" lvl="1" indent="-380048" algn="l">
              <a:lnSpc>
                <a:spcPts val="7223"/>
              </a:lnSpc>
              <a:buAutoNum type="arabicPeriod"/>
            </a:pPr>
            <a:r>
              <a:rPr lang="en-US" sz="4200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Facilitate communication between all parties.</a:t>
            </a:r>
          </a:p>
          <a:p>
            <a:pPr marL="760095" lvl="1" indent="-380048" algn="l">
              <a:lnSpc>
                <a:spcPts val="7223"/>
              </a:lnSpc>
              <a:buAutoNum type="arabicPeriod"/>
            </a:pPr>
            <a:r>
              <a:rPr lang="en-US" sz="4200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Ensure there is evaluation and documentation.</a:t>
            </a:r>
          </a:p>
          <a:p>
            <a:pPr marL="760095" lvl="1" indent="-380048" algn="l">
              <a:lnSpc>
                <a:spcPts val="7223"/>
              </a:lnSpc>
            </a:pPr>
            <a:endParaRPr lang="en-US" sz="4200" b="1" dirty="0">
              <a:solidFill>
                <a:srgbClr val="23496D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258" y="1790700"/>
            <a:ext cx="15590520" cy="747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4"/>
              </a:lnSpc>
            </a:pPr>
            <a:r>
              <a:rPr lang="en-US" sz="3200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Develop a formal RTW plan:</a:t>
            </a:r>
          </a:p>
          <a:p>
            <a:pPr marL="705802" lvl="1" indent="-352901" algn="l">
              <a:lnSpc>
                <a:spcPts val="4914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Develop a written policy. Policy should be approved/supported by upper management.</a:t>
            </a:r>
          </a:p>
          <a:p>
            <a:pPr marL="705802" lvl="1" indent="-352901" algn="l">
              <a:lnSpc>
                <a:spcPts val="4914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Ensure supervisor and employee understanding of the policy.</a:t>
            </a:r>
          </a:p>
          <a:p>
            <a:pPr marL="1696402" lvl="2" indent="-565468" algn="l">
              <a:lnSpc>
                <a:spcPts val="4914"/>
              </a:lnSpc>
              <a:buFont typeface="Arial"/>
              <a:buChar char="⚬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RTW training should be completed with supervisors and employees, new and existing.</a:t>
            </a:r>
          </a:p>
          <a:p>
            <a:pPr marL="1696402" lvl="2" indent="-565468" algn="l">
              <a:lnSpc>
                <a:spcPts val="4914"/>
              </a:lnSpc>
              <a:buFont typeface="Arial"/>
              <a:buChar char="⚬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Training should be reviewed annually and anytime a change to the program has occurred.</a:t>
            </a:r>
          </a:p>
          <a:p>
            <a:pPr marL="705802" lvl="1" indent="-352901" algn="l">
              <a:lnSpc>
                <a:spcPts val="4914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New employees will be introduced to the program during orientation.</a:t>
            </a:r>
          </a:p>
          <a:p>
            <a:pPr marL="705802" lvl="1" indent="-352901" algn="l">
              <a:lnSpc>
                <a:spcPts val="4914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Obtain employee sign-off—their agreement to follow program in event of an injury—each time after training.</a:t>
            </a:r>
          </a:p>
          <a:p>
            <a:pPr marL="705802" lvl="1" indent="-352901" algn="l">
              <a:lnSpc>
                <a:spcPts val="4914"/>
              </a:lnSpc>
            </a:pPr>
            <a:endParaRPr lang="en-US" sz="3900" dirty="0">
              <a:solidFill>
                <a:srgbClr val="23496D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8740" y="876300"/>
            <a:ext cx="15590520" cy="726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5200" dirty="0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Components of an RTW Program (continued)</a:t>
            </a:r>
          </a:p>
        </p:txBody>
      </p:sp>
      <p:sp>
        <p:nvSpPr>
          <p:cNvPr id="4" name="Freeform 4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2235986"/>
            <a:ext cx="15590520" cy="6259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200" b="1" dirty="0">
                <a:solidFill>
                  <a:srgbClr val="23496D"/>
                </a:solidFill>
                <a:latin typeface="Futura Bold"/>
                <a:ea typeface="Futura Bold"/>
                <a:cs typeface="Futura Bold"/>
                <a:sym typeface="Futura Bold"/>
              </a:rPr>
              <a:t>Make sure the program is consistent in following processes.</a:t>
            </a:r>
          </a:p>
          <a:p>
            <a:pPr marL="842010" lvl="1" indent="-421005" algn="l">
              <a:lnSpc>
                <a:spcPts val="5459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Make sure all employees are treated the same through the RTW process.</a:t>
            </a:r>
          </a:p>
          <a:p>
            <a:pPr marL="842010" lvl="1" indent="-421005" algn="l">
              <a:lnSpc>
                <a:spcPts val="5459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This will help prevent any accusations of unfair treatment or discrimination.</a:t>
            </a:r>
          </a:p>
          <a:p>
            <a:pPr marL="842010" lvl="1" indent="-421005" algn="l">
              <a:lnSpc>
                <a:spcPts val="5459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Provide employees with an overview of expectations and always follow through on them.</a:t>
            </a:r>
          </a:p>
          <a:p>
            <a:pPr marL="842010" lvl="1" indent="-421005" algn="l">
              <a:lnSpc>
                <a:spcPts val="5459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Always keep open communication with employees during the RTW process.</a:t>
            </a:r>
          </a:p>
          <a:p>
            <a:pPr marL="842010" lvl="1" indent="-421005" algn="l">
              <a:lnSpc>
                <a:spcPts val="5459"/>
              </a:lnSpc>
              <a:buFont typeface="Arial"/>
              <a:buChar char="•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Document all conversations and meetings with the employee to have notes to look back on.</a:t>
            </a:r>
          </a:p>
          <a:p>
            <a:pPr marL="1516293" lvl="2" indent="-505431" algn="l">
              <a:lnSpc>
                <a:spcPts val="5459"/>
              </a:lnSpc>
            </a:pPr>
            <a:endParaRPr lang="en-US" sz="3900" dirty="0">
              <a:solidFill>
                <a:srgbClr val="23496D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8740" y="1337588"/>
            <a:ext cx="15590520" cy="726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5200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Components of an RTW Program (continued)</a:t>
            </a:r>
          </a:p>
        </p:txBody>
      </p:sp>
      <p:sp>
        <p:nvSpPr>
          <p:cNvPr id="4" name="Freeform 4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829247"/>
            <a:ext cx="15590520" cy="726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5200" dirty="0">
                <a:solidFill>
                  <a:srgbClr val="2349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Components of an RTW Program (continued)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34798" y="1865779"/>
            <a:ext cx="13544081" cy="283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8"/>
              </a:lnSpc>
            </a:pPr>
            <a:r>
              <a:rPr lang="en-US" sz="3600" b="1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The RTW coordinator should take a proactive </a:t>
            </a:r>
          </a:p>
          <a:p>
            <a:pPr>
              <a:lnSpc>
                <a:spcPts val="5538"/>
              </a:lnSpc>
            </a:pPr>
            <a:r>
              <a:rPr lang="en-US" sz="3600" b="1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approach to an RTW program. An RTW coordinator should do the following:</a:t>
            </a:r>
          </a:p>
          <a:p>
            <a:pPr algn="ctr">
              <a:lnSpc>
                <a:spcPts val="5538"/>
              </a:lnSpc>
            </a:pPr>
            <a:endParaRPr lang="en-US" sz="3900" dirty="0">
              <a:solidFill>
                <a:srgbClr val="23496D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8003" y="4458552"/>
            <a:ext cx="6873970" cy="393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99653" lvl="2" indent="-466551" algn="l">
              <a:lnSpc>
                <a:spcPts val="5111"/>
              </a:lnSpc>
              <a:buFont typeface="Arial"/>
              <a:buChar char="⚬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Facilitate the RTW process.</a:t>
            </a:r>
          </a:p>
          <a:p>
            <a:pPr marL="1399653" lvl="2" indent="-466551" algn="l">
              <a:lnSpc>
                <a:spcPts val="5111"/>
              </a:lnSpc>
              <a:buFont typeface="Arial"/>
              <a:buChar char="⚬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Establish primary contact with medical providers.</a:t>
            </a:r>
          </a:p>
          <a:p>
            <a:pPr marL="1399653" lvl="2" indent="-466551" algn="l">
              <a:lnSpc>
                <a:spcPts val="5111"/>
              </a:lnSpc>
              <a:buFont typeface="Arial"/>
              <a:buChar char="⚬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Maintain a modified-duty job bank.</a:t>
            </a:r>
          </a:p>
          <a:p>
            <a:pPr marL="1399653" lvl="2" indent="-466551" algn="l">
              <a:lnSpc>
                <a:spcPts val="5111"/>
              </a:lnSpc>
              <a:buFont typeface="Arial"/>
              <a:buChar char="⚬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Clarify work restrictions.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91973" y="3981450"/>
            <a:ext cx="8438627" cy="4585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99653" lvl="2" indent="-466551" algn="l">
              <a:lnSpc>
                <a:spcPts val="5111"/>
              </a:lnSpc>
              <a:buFont typeface="Arial"/>
              <a:buChar char="⚬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Ensure all parties understand their roles.</a:t>
            </a:r>
          </a:p>
          <a:p>
            <a:pPr marL="1399653" lvl="2" indent="-466551" algn="l">
              <a:lnSpc>
                <a:spcPts val="5111"/>
              </a:lnSpc>
              <a:buFont typeface="Arial"/>
              <a:buChar char="⚬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Monitor experience and progress.</a:t>
            </a:r>
          </a:p>
          <a:p>
            <a:pPr marL="1399653" lvl="2" indent="-466551" algn="l">
              <a:lnSpc>
                <a:spcPts val="5111"/>
              </a:lnSpc>
              <a:buFont typeface="Arial"/>
              <a:buChar char="⚬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Ensure recovery is progressing toward full-duty work.</a:t>
            </a:r>
          </a:p>
          <a:p>
            <a:pPr marL="1399653" lvl="2" indent="-466551" algn="l">
              <a:lnSpc>
                <a:spcPts val="5111"/>
              </a:lnSpc>
              <a:buFont typeface="Arial"/>
              <a:buChar char="⚬"/>
            </a:pPr>
            <a:r>
              <a:rPr lang="en-US" sz="3200" dirty="0">
                <a:solidFill>
                  <a:srgbClr val="23496D"/>
                </a:solidFill>
                <a:latin typeface="Futura"/>
                <a:ea typeface="Futura"/>
                <a:cs typeface="Futura"/>
                <a:sym typeface="Futura"/>
              </a:rPr>
              <a:t>Keep top management informed of successes and problems.</a:t>
            </a:r>
          </a:p>
        </p:txBody>
      </p:sp>
      <p:sp>
        <p:nvSpPr>
          <p:cNvPr id="6" name="Freeform 6"/>
          <p:cNvSpPr/>
          <p:nvPr/>
        </p:nvSpPr>
        <p:spPr>
          <a:xfrm>
            <a:off x="17259300" y="9092411"/>
            <a:ext cx="701885" cy="784960"/>
          </a:xfrm>
          <a:custGeom>
            <a:avLst/>
            <a:gdLst/>
            <a:ahLst/>
            <a:cxnLst/>
            <a:rect l="l" t="t" r="r" b="b"/>
            <a:pathLst>
              <a:path w="701885" h="784960">
                <a:moveTo>
                  <a:pt x="0" y="0"/>
                </a:moveTo>
                <a:lnTo>
                  <a:pt x="701885" y="0"/>
                </a:lnTo>
                <a:lnTo>
                  <a:pt x="701885" y="784960"/>
                </a:lnTo>
                <a:lnTo>
                  <a:pt x="0" y="78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1053</Words>
  <Application>Microsoft Office PowerPoint</Application>
  <PresentationFormat>Custom</PresentationFormat>
  <Paragraphs>138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Futura Bold</vt:lpstr>
      <vt:lpstr>Arial</vt:lpstr>
      <vt:lpstr>Futura Italics</vt:lpstr>
      <vt:lpstr>Futura</vt:lpstr>
      <vt:lpstr>Calibri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Return-to-Work Programs for Employers Presentation.pptx</dc:title>
  <dc:creator>Michael Fusco</dc:creator>
  <cp:lastModifiedBy>Michael Fusco</cp:lastModifiedBy>
  <cp:revision>6</cp:revision>
  <dcterms:created xsi:type="dcterms:W3CDTF">2006-08-16T00:00:00Z</dcterms:created>
  <dcterms:modified xsi:type="dcterms:W3CDTF">2024-10-09T22:57:44Z</dcterms:modified>
  <dc:identifier>DAGTHDJThTU</dc:identifier>
</cp:coreProperties>
</file>